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Now Bold" charset="1" panose="00000800000000000000"/>
      <p:regular r:id="rId24"/>
    </p:embeddedFont>
    <p:embeddedFont>
      <p:font typeface="DM Sans" charset="1" panose="00000000000000000000"/>
      <p:regular r:id="rId25"/>
    </p:embeddedFont>
    <p:embeddedFont>
      <p:font typeface="Arial" charset="1" panose="020B0502020202020204"/>
      <p:regular r:id="rId26"/>
    </p:embeddedFont>
    <p:embeddedFont>
      <p:font typeface="Now" charset="1" panose="00000500000000000000"/>
      <p:regular r:id="rId27"/>
    </p:embeddedFont>
    <p:embeddedFont>
      <p:font typeface="DM Sans Bold"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66733" y="3024253"/>
            <a:ext cx="10212922" cy="4504609"/>
          </a:xfrm>
          <a:prstGeom prst="rect">
            <a:avLst/>
          </a:prstGeom>
        </p:spPr>
        <p:txBody>
          <a:bodyPr anchor="t" rtlCol="false" tIns="0" lIns="0" bIns="0" rIns="0">
            <a:spAutoFit/>
          </a:bodyPr>
          <a:lstStyle/>
          <a:p>
            <a:pPr algn="l">
              <a:lnSpc>
                <a:spcPts val="11849"/>
              </a:lnSpc>
            </a:pPr>
            <a:r>
              <a:rPr lang="en-US" sz="9874" b="true">
                <a:solidFill>
                  <a:srgbClr val="56AEFF"/>
                </a:solidFill>
                <a:latin typeface="Now Bold"/>
                <a:ea typeface="Now Bold"/>
                <a:cs typeface="Now Bold"/>
                <a:sym typeface="Now Bold"/>
              </a:rPr>
              <a:t>CYBERSECURITY ATTACKS</a:t>
            </a:r>
          </a:p>
          <a:p>
            <a:pPr algn="l">
              <a:lnSpc>
                <a:spcPts val="118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12814995" cy="3871837"/>
          </a:xfrm>
          <a:prstGeom prst="rect">
            <a:avLst/>
          </a:prstGeom>
        </p:spPr>
        <p:txBody>
          <a:bodyPr anchor="t" rtlCol="false" tIns="0" lIns="0" bIns="0" rIns="0">
            <a:spAutoFit/>
          </a:bodyPr>
          <a:lstStyle/>
          <a:p>
            <a:pPr algn="l">
              <a:lnSpc>
                <a:spcPts val="7711"/>
              </a:lnSpc>
            </a:pPr>
            <a:r>
              <a:rPr lang="en-US" sz="6426">
                <a:solidFill>
                  <a:srgbClr val="56AEFF"/>
                </a:solidFill>
                <a:latin typeface="Now"/>
                <a:ea typeface="Now"/>
                <a:cs typeface="Now"/>
                <a:sym typeface="Now"/>
              </a:rPr>
              <a:t>Feature Engineering:</a:t>
            </a:r>
          </a:p>
          <a:p>
            <a:pPr algn="l">
              <a:lnSpc>
                <a:spcPts val="7711"/>
              </a:lnSpc>
            </a:pPr>
          </a:p>
          <a:p>
            <a:pPr algn="l">
              <a:lnSpc>
                <a:spcPts val="7711"/>
              </a:lnSpc>
            </a:pPr>
          </a:p>
          <a:p>
            <a:pPr algn="l" marL="0" indent="0" lvl="0">
              <a:lnSpc>
                <a:spcPts val="7711"/>
              </a:lnSpc>
              <a:spcBef>
                <a:spcPct val="0"/>
              </a:spcBef>
            </a:pP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418489"/>
            <a:ext cx="14336650" cy="1773572"/>
          </a:xfrm>
          <a:prstGeom prst="rect">
            <a:avLst/>
          </a:prstGeom>
        </p:spPr>
        <p:txBody>
          <a:bodyPr anchor="t" rtlCol="false" tIns="0" lIns="0" bIns="0" rIns="0">
            <a:spAutoFit/>
          </a:bodyPr>
          <a:lstStyle/>
          <a:p>
            <a:pPr algn="l" marL="535394" indent="-267697" lvl="1">
              <a:lnSpc>
                <a:spcPts val="4835"/>
              </a:lnSpc>
              <a:buFont typeface="Arial"/>
              <a:buChar char="•"/>
            </a:pPr>
            <a:r>
              <a:rPr lang="en-US" sz="2479">
                <a:solidFill>
                  <a:srgbClr val="FFFFFF"/>
                </a:solidFill>
                <a:latin typeface="DM Sans"/>
                <a:ea typeface="DM Sans"/>
                <a:cs typeface="DM Sans"/>
                <a:sym typeface="DM Sans"/>
              </a:rPr>
              <a:t>Converted Start time and End time to datetime objects.</a:t>
            </a:r>
          </a:p>
          <a:p>
            <a:pPr algn="l" marL="535394" indent="-267697" lvl="1">
              <a:lnSpc>
                <a:spcPts val="4835"/>
              </a:lnSpc>
              <a:buFont typeface="Arial"/>
              <a:buChar char="•"/>
            </a:pPr>
            <a:r>
              <a:rPr lang="en-US" sz="2479">
                <a:solidFill>
                  <a:srgbClr val="FFFFFF"/>
                </a:solidFill>
                <a:latin typeface="DM Sans"/>
                <a:ea typeface="DM Sans"/>
                <a:cs typeface="DM Sans"/>
                <a:sym typeface="DM Sans"/>
              </a:rPr>
              <a:t>Added new features: Duration, Hour, Month, and Day for time-based analysis.</a:t>
            </a:r>
          </a:p>
          <a:p>
            <a:pPr algn="l">
              <a:lnSpc>
                <a:spcPts val="4835"/>
              </a:lnSpc>
            </a:pP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901853" y="601115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sp>
        <p:nvSpPr>
          <p:cNvPr name="TextBox 8" id="8"/>
          <p:cNvSpPr txBox="true"/>
          <p:nvPr/>
        </p:nvSpPr>
        <p:spPr>
          <a:xfrm rot="0">
            <a:off x="7544766" y="6585059"/>
            <a:ext cx="2944197" cy="353916"/>
          </a:xfrm>
          <a:prstGeom prst="rect">
            <a:avLst/>
          </a:prstGeom>
        </p:spPr>
        <p:txBody>
          <a:bodyPr anchor="t" rtlCol="false" tIns="0" lIns="0" bIns="0" rIns="0">
            <a:spAutoFit/>
          </a:bodyPr>
          <a:lstStyle/>
          <a:p>
            <a:pPr algn="ctr">
              <a:lnSpc>
                <a:spcPts val="2707"/>
              </a:lnSpc>
              <a:spcBef>
                <a:spcPct val="0"/>
              </a:spcBef>
            </a:pPr>
            <a:r>
              <a:rPr lang="en-US" b="true" sz="2255">
                <a:solidFill>
                  <a:srgbClr val="000000"/>
                </a:solidFill>
                <a:latin typeface="Now Bold"/>
                <a:ea typeface="Now Bold"/>
                <a:cs typeface="Now Bold"/>
                <a:sym typeface="Now Bold"/>
              </a:rPr>
              <a:t>Feature Engineering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80154" y="0"/>
            <a:ext cx="12107846" cy="10287000"/>
          </a:xfrm>
          <a:custGeom>
            <a:avLst/>
            <a:gdLst/>
            <a:ahLst/>
            <a:cxnLst/>
            <a:rect r="r" b="b" t="t" l="l"/>
            <a:pathLst>
              <a:path h="10287000" w="12107846">
                <a:moveTo>
                  <a:pt x="0" y="0"/>
                </a:moveTo>
                <a:lnTo>
                  <a:pt x="12107846" y="0"/>
                </a:lnTo>
                <a:lnTo>
                  <a:pt x="12107846" y="10287000"/>
                </a:lnTo>
                <a:lnTo>
                  <a:pt x="0" y="10287000"/>
                </a:lnTo>
                <a:lnTo>
                  <a:pt x="0" y="0"/>
                </a:lnTo>
                <a:close/>
              </a:path>
            </a:pathLst>
          </a:custGeom>
          <a:blipFill>
            <a:blip r:embed="rId4"/>
            <a:stretch>
              <a:fillRect l="-2844" t="0" r="-47863" b="0"/>
            </a:stretch>
          </a:blipFill>
        </p:spPr>
      </p:sp>
      <p:sp>
        <p:nvSpPr>
          <p:cNvPr name="TextBox 5" id="5"/>
          <p:cNvSpPr txBox="true"/>
          <p:nvPr/>
        </p:nvSpPr>
        <p:spPr>
          <a:xfrm rot="0">
            <a:off x="507505" y="3289507"/>
            <a:ext cx="5143014" cy="3937461"/>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Top 5 Most Common Attack Categories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77295" y="-29361"/>
            <a:ext cx="10010705" cy="10307033"/>
          </a:xfrm>
          <a:custGeom>
            <a:avLst/>
            <a:gdLst/>
            <a:ahLst/>
            <a:cxnLst/>
            <a:rect r="r" b="b" t="t" l="l"/>
            <a:pathLst>
              <a:path h="10307033" w="10010705">
                <a:moveTo>
                  <a:pt x="0" y="0"/>
                </a:moveTo>
                <a:lnTo>
                  <a:pt x="10010705" y="0"/>
                </a:lnTo>
                <a:lnTo>
                  <a:pt x="10010705" y="10307033"/>
                </a:lnTo>
                <a:lnTo>
                  <a:pt x="0" y="10307033"/>
                </a:lnTo>
                <a:lnTo>
                  <a:pt x="0" y="0"/>
                </a:lnTo>
                <a:close/>
              </a:path>
            </a:pathLst>
          </a:custGeom>
          <a:blipFill>
            <a:blip r:embed="rId4"/>
            <a:stretch>
              <a:fillRect l="0" t="0" r="0" b="0"/>
            </a:stretch>
          </a:blipFill>
        </p:spPr>
      </p:sp>
      <p:sp>
        <p:nvSpPr>
          <p:cNvPr name="TextBox 5" id="5"/>
          <p:cNvSpPr txBox="true"/>
          <p:nvPr/>
        </p:nvSpPr>
        <p:spPr>
          <a:xfrm rot="0">
            <a:off x="308542" y="3073942"/>
            <a:ext cx="8113086" cy="2953096"/>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Attack Category with the Highest Frequency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14854" y="3021042"/>
            <a:ext cx="13814401" cy="6665448"/>
          </a:xfrm>
          <a:custGeom>
            <a:avLst/>
            <a:gdLst/>
            <a:ahLst/>
            <a:cxnLst/>
            <a:rect r="r" b="b" t="t" l="l"/>
            <a:pathLst>
              <a:path h="6665448" w="13814401">
                <a:moveTo>
                  <a:pt x="0" y="0"/>
                </a:moveTo>
                <a:lnTo>
                  <a:pt x="13814401" y="0"/>
                </a:lnTo>
                <a:lnTo>
                  <a:pt x="13814401" y="6665448"/>
                </a:lnTo>
                <a:lnTo>
                  <a:pt x="0" y="6665448"/>
                </a:lnTo>
                <a:lnTo>
                  <a:pt x="0" y="0"/>
                </a:lnTo>
                <a:close/>
              </a:path>
            </a:pathLst>
          </a:custGeom>
          <a:blipFill>
            <a:blip r:embed="rId4"/>
            <a:stretch>
              <a:fillRect l="0" t="0" r="0" b="0"/>
            </a:stretch>
          </a:blipFill>
        </p:spPr>
      </p:sp>
      <p:sp>
        <p:nvSpPr>
          <p:cNvPr name="TextBox 5" id="5"/>
          <p:cNvSpPr txBox="true"/>
          <p:nvPr/>
        </p:nvSpPr>
        <p:spPr>
          <a:xfrm rot="0">
            <a:off x="1028700" y="662774"/>
            <a:ext cx="17386709" cy="1962150"/>
          </a:xfrm>
          <a:prstGeom prst="rect">
            <a:avLst/>
          </a:prstGeom>
        </p:spPr>
        <p:txBody>
          <a:bodyPr anchor="t" rtlCol="false" tIns="0" lIns="0" bIns="0" rIns="0">
            <a:spAutoFit/>
          </a:bodyPr>
          <a:lstStyle/>
          <a:p>
            <a:pPr algn="ctr" marL="0" indent="0" lvl="0">
              <a:lnSpc>
                <a:spcPts val="7711"/>
              </a:lnSpc>
              <a:spcBef>
                <a:spcPct val="0"/>
              </a:spcBef>
            </a:pPr>
            <a:r>
              <a:rPr lang="en-US" b="true" sz="6426">
                <a:solidFill>
                  <a:srgbClr val="56AEFF"/>
                </a:solidFill>
                <a:latin typeface="Now Bold"/>
                <a:ea typeface="Now Bold"/>
                <a:cs typeface="Now Bold"/>
                <a:sym typeface="Now Bold"/>
              </a:rPr>
              <a:t>Distribution of Attack Durations by Category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72265" y="2139322"/>
            <a:ext cx="12143469" cy="7837983"/>
          </a:xfrm>
          <a:custGeom>
            <a:avLst/>
            <a:gdLst/>
            <a:ahLst/>
            <a:cxnLst/>
            <a:rect r="r" b="b" t="t" l="l"/>
            <a:pathLst>
              <a:path h="7837983" w="12143469">
                <a:moveTo>
                  <a:pt x="0" y="0"/>
                </a:moveTo>
                <a:lnTo>
                  <a:pt x="12143470" y="0"/>
                </a:lnTo>
                <a:lnTo>
                  <a:pt x="12143470" y="7837983"/>
                </a:lnTo>
                <a:lnTo>
                  <a:pt x="0" y="7837983"/>
                </a:lnTo>
                <a:lnTo>
                  <a:pt x="0" y="0"/>
                </a:lnTo>
                <a:close/>
              </a:path>
            </a:pathLst>
          </a:custGeom>
          <a:blipFill>
            <a:blip r:embed="rId4"/>
            <a:stretch>
              <a:fillRect l="0" t="-6321" r="0" b="0"/>
            </a:stretch>
          </a:blipFill>
        </p:spPr>
      </p:sp>
      <p:sp>
        <p:nvSpPr>
          <p:cNvPr name="TextBox 5" id="5"/>
          <p:cNvSpPr txBox="true"/>
          <p:nvPr/>
        </p:nvSpPr>
        <p:spPr>
          <a:xfrm rot="0">
            <a:off x="1028700" y="662774"/>
            <a:ext cx="17386709" cy="981075"/>
          </a:xfrm>
          <a:prstGeom prst="rect">
            <a:avLst/>
          </a:prstGeom>
        </p:spPr>
        <p:txBody>
          <a:bodyPr anchor="t" rtlCol="false" tIns="0" lIns="0" bIns="0" rIns="0">
            <a:spAutoFit/>
          </a:bodyPr>
          <a:lstStyle/>
          <a:p>
            <a:pPr algn="ctr" marL="0" indent="0" lvl="0">
              <a:lnSpc>
                <a:spcPts val="7711"/>
              </a:lnSpc>
              <a:spcBef>
                <a:spcPct val="0"/>
              </a:spcBef>
            </a:pPr>
            <a:r>
              <a:rPr lang="en-US" b="true" sz="6426">
                <a:solidFill>
                  <a:srgbClr val="56AEFF"/>
                </a:solidFill>
                <a:latin typeface="Now Bold"/>
                <a:ea typeface="Now Bold"/>
                <a:cs typeface="Now Bold"/>
                <a:sym typeface="Now Bold"/>
              </a:rPr>
              <a:t>Attack Frequency by Time and Type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83467" y="1935385"/>
            <a:ext cx="12163893" cy="7693663"/>
          </a:xfrm>
          <a:custGeom>
            <a:avLst/>
            <a:gdLst/>
            <a:ahLst/>
            <a:cxnLst/>
            <a:rect r="r" b="b" t="t" l="l"/>
            <a:pathLst>
              <a:path h="7693663" w="12163893">
                <a:moveTo>
                  <a:pt x="0" y="0"/>
                </a:moveTo>
                <a:lnTo>
                  <a:pt x="12163894" y="0"/>
                </a:lnTo>
                <a:lnTo>
                  <a:pt x="12163894" y="7693662"/>
                </a:lnTo>
                <a:lnTo>
                  <a:pt x="0" y="7693662"/>
                </a:lnTo>
                <a:lnTo>
                  <a:pt x="0" y="0"/>
                </a:lnTo>
                <a:close/>
              </a:path>
            </a:pathLst>
          </a:custGeom>
          <a:blipFill>
            <a:blip r:embed="rId4"/>
            <a:stretch>
              <a:fillRect l="0" t="0" r="0" b="0"/>
            </a:stretch>
          </a:blipFill>
        </p:spPr>
      </p:sp>
      <p:sp>
        <p:nvSpPr>
          <p:cNvPr name="TextBox 5" id="5"/>
          <p:cNvSpPr txBox="true"/>
          <p:nvPr/>
        </p:nvSpPr>
        <p:spPr>
          <a:xfrm rot="0">
            <a:off x="1028700" y="662774"/>
            <a:ext cx="17386709" cy="981075"/>
          </a:xfrm>
          <a:prstGeom prst="rect">
            <a:avLst/>
          </a:prstGeom>
        </p:spPr>
        <p:txBody>
          <a:bodyPr anchor="t" rtlCol="false" tIns="0" lIns="0" bIns="0" rIns="0">
            <a:spAutoFit/>
          </a:bodyPr>
          <a:lstStyle/>
          <a:p>
            <a:pPr algn="ctr" marL="0" indent="0" lvl="0">
              <a:lnSpc>
                <a:spcPts val="7711"/>
              </a:lnSpc>
              <a:spcBef>
                <a:spcPct val="0"/>
              </a:spcBef>
            </a:pPr>
            <a:r>
              <a:rPr lang="en-US" b="true" sz="6426">
                <a:solidFill>
                  <a:srgbClr val="56AEFF"/>
                </a:solidFill>
                <a:latin typeface="Now Bold"/>
                <a:ea typeface="Now Bold"/>
                <a:cs typeface="Now Bold"/>
                <a:sym typeface="Now Bold"/>
              </a:rPr>
              <a:t>Attack Frequency by IP and Type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27793" y="3077410"/>
            <a:ext cx="14557992" cy="5843107"/>
          </a:xfrm>
          <a:prstGeom prst="rect">
            <a:avLst/>
          </a:prstGeom>
        </p:spPr>
        <p:txBody>
          <a:bodyPr anchor="t" rtlCol="false" tIns="0" lIns="0" bIns="0" rIns="0">
            <a:spAutoFit/>
          </a:bodyPr>
          <a:lstStyle/>
          <a:p>
            <a:pPr algn="just" marL="575220" indent="-287610" lvl="1">
              <a:lnSpc>
                <a:spcPts val="5222"/>
              </a:lnSpc>
              <a:buFont typeface="Arial"/>
              <a:buChar char="•"/>
            </a:pPr>
            <a:r>
              <a:rPr lang="en-US" sz="2664">
                <a:solidFill>
                  <a:srgbClr val="FFFFFF"/>
                </a:solidFill>
                <a:latin typeface="Now"/>
                <a:ea typeface="Now"/>
                <a:cs typeface="Now"/>
                <a:sym typeface="Now"/>
              </a:rPr>
              <a:t>Common Attacks: Exploits, Fuzzers, and DoS are the most frequent, emphasizing the need for focused countermeasures.</a:t>
            </a:r>
          </a:p>
          <a:p>
            <a:pPr algn="just" marL="575220" indent="-287610" lvl="1">
              <a:lnSpc>
                <a:spcPts val="5222"/>
              </a:lnSpc>
              <a:buFont typeface="Arial"/>
              <a:buChar char="•"/>
            </a:pPr>
            <a:r>
              <a:rPr lang="en-US" sz="2664">
                <a:solidFill>
                  <a:srgbClr val="FFFFFF"/>
                </a:solidFill>
                <a:latin typeface="Now"/>
                <a:ea typeface="Now"/>
                <a:cs typeface="Now"/>
                <a:sym typeface="Now"/>
              </a:rPr>
              <a:t>Targeted Servers: Certain machines (e.g., 149.171.126.17) and specific ports are more prone to targeted attacks.</a:t>
            </a:r>
          </a:p>
          <a:p>
            <a:pPr algn="just" marL="575220" indent="-287610" lvl="1">
              <a:lnSpc>
                <a:spcPts val="5222"/>
              </a:lnSpc>
              <a:buFont typeface="Arial"/>
              <a:buChar char="•"/>
            </a:pPr>
            <a:r>
              <a:rPr lang="en-US" sz="2664">
                <a:solidFill>
                  <a:srgbClr val="FFFFFF"/>
                </a:solidFill>
                <a:latin typeface="Now"/>
                <a:ea typeface="Now"/>
                <a:cs typeface="Now"/>
                <a:sym typeface="Now"/>
              </a:rPr>
              <a:t>Attack Patterns: Many attacks occur during odd hours, revealing vulnerabilities in monitoring during these times.</a:t>
            </a:r>
          </a:p>
          <a:p>
            <a:pPr algn="just" marL="575220" indent="-287610" lvl="1">
              <a:lnSpc>
                <a:spcPts val="5222"/>
              </a:lnSpc>
              <a:buFont typeface="Arial"/>
              <a:buChar char="•"/>
            </a:pPr>
            <a:r>
              <a:rPr lang="en-US" sz="2664">
                <a:solidFill>
                  <a:srgbClr val="FFFFFF"/>
                </a:solidFill>
                <a:latin typeface="Now"/>
                <a:ea typeface="Now"/>
                <a:cs typeface="Now"/>
                <a:sym typeface="Now"/>
              </a:rPr>
              <a:t>Duration Insights: Most attacks last under a minute, but certain categories like Shellcode and Worms show unique patterns (e.g., bimodal or short durations).</a:t>
            </a:r>
          </a:p>
          <a:p>
            <a:pPr algn="just">
              <a:lnSpc>
                <a:spcPts val="5222"/>
              </a:lnSpc>
            </a:pPr>
          </a:p>
        </p:txBody>
      </p:sp>
      <p:sp>
        <p:nvSpPr>
          <p:cNvPr name="TextBox 3" id="3"/>
          <p:cNvSpPr txBox="true"/>
          <p:nvPr/>
        </p:nvSpPr>
        <p:spPr>
          <a:xfrm rot="0">
            <a:off x="864240" y="1418814"/>
            <a:ext cx="4591348" cy="971550"/>
          </a:xfrm>
          <a:prstGeom prst="rect">
            <a:avLst/>
          </a:prstGeom>
        </p:spPr>
        <p:txBody>
          <a:bodyPr anchor="t" rtlCol="false" tIns="0" lIns="0" bIns="0" rIns="0">
            <a:spAutoFit/>
          </a:bodyPr>
          <a:lstStyle/>
          <a:p>
            <a:pPr algn="ctr">
              <a:lnSpc>
                <a:spcPts val="7711"/>
              </a:lnSpc>
              <a:spcBef>
                <a:spcPct val="0"/>
              </a:spcBef>
            </a:pPr>
            <a:r>
              <a:rPr lang="en-US" sz="6426">
                <a:solidFill>
                  <a:srgbClr val="FFFFFF"/>
                </a:solidFill>
                <a:latin typeface="Now"/>
                <a:ea typeface="Now"/>
                <a:cs typeface="Now"/>
                <a:sym typeface="Now"/>
              </a:rPr>
              <a:t>Key Insights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27793" y="3077410"/>
            <a:ext cx="14557992" cy="2565196"/>
          </a:xfrm>
          <a:prstGeom prst="rect">
            <a:avLst/>
          </a:prstGeom>
        </p:spPr>
        <p:txBody>
          <a:bodyPr anchor="t" rtlCol="false" tIns="0" lIns="0" bIns="0" rIns="0">
            <a:spAutoFit/>
          </a:bodyPr>
          <a:lstStyle/>
          <a:p>
            <a:pPr algn="just">
              <a:lnSpc>
                <a:spcPts val="5222"/>
              </a:lnSpc>
            </a:pPr>
            <a:r>
              <a:rPr lang="en-US" sz="2664">
                <a:solidFill>
                  <a:srgbClr val="FFFFFF"/>
                </a:solidFill>
                <a:latin typeface="Now"/>
                <a:ea typeface="Now"/>
                <a:cs typeface="Now"/>
                <a:sym typeface="Now"/>
              </a:rPr>
              <a:t>Overall, I learned how to apply </a:t>
            </a:r>
            <a:r>
              <a:rPr lang="en-US" sz="2664">
                <a:solidFill>
                  <a:srgbClr val="FFFFFF"/>
                </a:solidFill>
                <a:latin typeface="Now"/>
                <a:ea typeface="Now"/>
                <a:cs typeface="Now"/>
                <a:sym typeface="Now"/>
              </a:rPr>
              <a:t>Exploratory Data Analysis (EDA) to real-world cybersecurity data, clean and preprocess datasets, and create meaningful visualizations in Tableau to identify trends, patterns, and vulnerabilities. This knowledge can directly help organizations strengthen their cybersecurity defenses.</a:t>
            </a:r>
          </a:p>
        </p:txBody>
      </p:sp>
      <p:sp>
        <p:nvSpPr>
          <p:cNvPr name="TextBox 3" id="3"/>
          <p:cNvSpPr txBox="true"/>
          <p:nvPr/>
        </p:nvSpPr>
        <p:spPr>
          <a:xfrm rot="0">
            <a:off x="997292" y="1418814"/>
            <a:ext cx="4325243" cy="971550"/>
          </a:xfrm>
          <a:prstGeom prst="rect">
            <a:avLst/>
          </a:prstGeom>
        </p:spPr>
        <p:txBody>
          <a:bodyPr anchor="t" rtlCol="false" tIns="0" lIns="0" bIns="0" rIns="0">
            <a:spAutoFit/>
          </a:bodyPr>
          <a:lstStyle/>
          <a:p>
            <a:pPr algn="ctr">
              <a:lnSpc>
                <a:spcPts val="7711"/>
              </a:lnSpc>
              <a:spcBef>
                <a:spcPct val="0"/>
              </a:spcBef>
            </a:pPr>
            <a:r>
              <a:rPr lang="en-US" sz="6426">
                <a:solidFill>
                  <a:srgbClr val="FFFFFF"/>
                </a:solidFill>
                <a:latin typeface="Now"/>
                <a:ea typeface="Now"/>
                <a:cs typeface="Now"/>
                <a:sym typeface="Now"/>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3776222" y="4768649"/>
            <a:ext cx="10434893" cy="1287477"/>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 You </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04614" y="2798190"/>
            <a:ext cx="10451888" cy="1003566"/>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PROBLEM STATEMENT</a:t>
            </a:r>
          </a:p>
        </p:txBody>
      </p:sp>
      <p:sp>
        <p:nvSpPr>
          <p:cNvPr name="TextBox 6" id="6"/>
          <p:cNvSpPr txBox="true"/>
          <p:nvPr/>
        </p:nvSpPr>
        <p:spPr>
          <a:xfrm rot="0">
            <a:off x="8145803" y="4249431"/>
            <a:ext cx="9692238" cy="5021961"/>
          </a:xfrm>
          <a:prstGeom prst="rect">
            <a:avLst/>
          </a:prstGeom>
        </p:spPr>
        <p:txBody>
          <a:bodyPr anchor="t" rtlCol="false" tIns="0" lIns="0" bIns="0" rIns="0">
            <a:spAutoFit/>
          </a:bodyPr>
          <a:lstStyle/>
          <a:p>
            <a:pPr algn="ctr">
              <a:lnSpc>
                <a:spcPts val="3311"/>
              </a:lnSpc>
            </a:pPr>
            <a:r>
              <a:rPr lang="en-US" sz="2400" spc="235">
                <a:solidFill>
                  <a:srgbClr val="F5FFF5"/>
                </a:solidFill>
                <a:latin typeface="DM Sans"/>
                <a:ea typeface="DM Sans"/>
                <a:cs typeface="DM Sans"/>
                <a:sym typeface="DM Sans"/>
              </a:rPr>
              <a:t>In the era of organisations facing constant threats and having vulnerabilities to cyber attacks. It is really important to perform advanced analytics to identify patterns, trends, and vulnerabilities in cybersecurity attacks.  In this project through Exploratory Data Analysis I mainly tried to understand the patterns of cybersecurity attacks, logical ports that have been attacked along with the common type of attacks in various time periods in a day. The main goal is to improve the protection against vulnerabilities by analysing the origin and type of attack.</a:t>
            </a:r>
          </a:p>
          <a:p>
            <a:pPr algn="ctr">
              <a:lnSpc>
                <a:spcPts val="3311"/>
              </a:lnSpc>
            </a:pP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673639" y="102870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2033710"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1937406" y="599191"/>
            <a:ext cx="9209687" cy="1230585"/>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INTRODUCTION</a:t>
            </a:r>
          </a:p>
        </p:txBody>
      </p:sp>
      <p:sp>
        <p:nvSpPr>
          <p:cNvPr name="TextBox 17" id="17"/>
          <p:cNvSpPr txBox="true"/>
          <p:nvPr/>
        </p:nvSpPr>
        <p:spPr>
          <a:xfrm rot="0">
            <a:off x="1271100" y="2034522"/>
            <a:ext cx="9875993" cy="7777861"/>
          </a:xfrm>
          <a:prstGeom prst="rect">
            <a:avLst/>
          </a:prstGeom>
        </p:spPr>
        <p:txBody>
          <a:bodyPr anchor="t" rtlCol="false" tIns="0" lIns="0" bIns="0" rIns="0">
            <a:spAutoFit/>
          </a:bodyPr>
          <a:lstStyle/>
          <a:p>
            <a:pPr algn="ctr">
              <a:lnSpc>
                <a:spcPts val="3872"/>
              </a:lnSpc>
            </a:pPr>
            <a:r>
              <a:rPr lang="en-US" sz="2200">
                <a:solidFill>
                  <a:srgbClr val="FFFFFF"/>
                </a:solidFill>
                <a:latin typeface="Arial"/>
                <a:ea typeface="Arial"/>
                <a:cs typeface="Arial"/>
                <a:sym typeface="Arial"/>
              </a:rPr>
              <a:t>Most of the organisations nowadays are vulnerable to cyber threats because of the technology advancement, networks, social media. Data breaches are typical cyber attacks which have a huge impact on the organisations that store their sensitive customer data in the form of huge chunks in company servers without proper safety measures. Cyber</a:t>
            </a:r>
          </a:p>
          <a:p>
            <a:pPr algn="just">
              <a:lnSpc>
                <a:spcPts val="3872"/>
              </a:lnSpc>
            </a:pPr>
            <a:r>
              <a:rPr lang="en-US" sz="2200">
                <a:solidFill>
                  <a:srgbClr val="FFFFFF"/>
                </a:solidFill>
                <a:latin typeface="Arial"/>
                <a:ea typeface="Arial"/>
                <a:cs typeface="Arial"/>
                <a:sym typeface="Arial"/>
              </a:rPr>
              <a:t>security criminals target the high volumes of sensitive and valuable customer data maintained by organisations and use this data for their own advantage.To prevent these ransomware attacks, the organisations must take preventive measures to stop ransomware attacks, such as adopting sophisticated security systems, regularly assessing risks, threat intelligence tools and educating employees to spot phishing efforts. Regular hardware and software updates need to be done in order to reduce the risks. Every organisation should have a predesigned incident response strategy which includes steps like restoring data from safe backups, reporting the breach to law authorities, and isolating compromised systems to apply during attacks.</a:t>
            </a:r>
          </a:p>
          <a:p>
            <a:pPr algn="ctr">
              <a:lnSpc>
                <a:spcPts val="387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028700" y="921999"/>
            <a:ext cx="8272619" cy="1935918"/>
          </a:xfrm>
          <a:prstGeom prst="rect">
            <a:avLst/>
          </a:prstGeom>
        </p:spPr>
        <p:txBody>
          <a:bodyPr anchor="t" rtlCol="false" tIns="0" lIns="0" bIns="0" rIns="0">
            <a:spAutoFit/>
          </a:bodyPr>
          <a:lstStyle/>
          <a:p>
            <a:pPr algn="l">
              <a:lnSpc>
                <a:spcPts val="7711"/>
              </a:lnSpc>
            </a:pPr>
            <a:r>
              <a:rPr lang="en-US" sz="6426">
                <a:solidFill>
                  <a:srgbClr val="56AEFF"/>
                </a:solidFill>
                <a:latin typeface="Now"/>
                <a:ea typeface="Now"/>
                <a:cs typeface="Now"/>
                <a:sym typeface="Now"/>
              </a:rPr>
              <a:t>Data Set</a:t>
            </a:r>
          </a:p>
          <a:p>
            <a:pPr algn="l" marL="0" indent="0" lvl="0">
              <a:lnSpc>
                <a:spcPts val="7711"/>
              </a:lnSpc>
              <a:spcBef>
                <a:spcPct val="0"/>
              </a:spcBef>
            </a:pP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958347"/>
            <a:ext cx="14336650" cy="7869572"/>
          </a:xfrm>
          <a:prstGeom prst="rect">
            <a:avLst/>
          </a:prstGeom>
        </p:spPr>
        <p:txBody>
          <a:bodyPr anchor="t" rtlCol="false" tIns="0" lIns="0" bIns="0" rIns="0">
            <a:spAutoFit/>
          </a:bodyPr>
          <a:lstStyle/>
          <a:p>
            <a:pPr algn="l">
              <a:lnSpc>
                <a:spcPts val="4835"/>
              </a:lnSpc>
            </a:pPr>
            <a:r>
              <a:rPr lang="en-US" sz="2479">
                <a:solidFill>
                  <a:srgbClr val="FFFFFF"/>
                </a:solidFill>
                <a:latin typeface="DM Sans"/>
                <a:ea typeface="DM Sans"/>
                <a:cs typeface="DM Sans"/>
                <a:sym typeface="DM Sans"/>
              </a:rPr>
              <a:t>For representing the cybersecurity attacks I chose a dataset from Kaggle. This dataset contains several variables which provide the information related to the nature of the attacks and . </a:t>
            </a:r>
            <a:r>
              <a:rPr lang="en-US" sz="2479" b="true">
                <a:solidFill>
                  <a:srgbClr val="FFFFFF"/>
                </a:solidFill>
                <a:latin typeface="DM Sans Bold"/>
                <a:ea typeface="DM Sans Bold"/>
                <a:cs typeface="DM Sans Bold"/>
                <a:sym typeface="DM Sans Bold"/>
              </a:rPr>
              <a:t>Attributes:</a:t>
            </a:r>
          </a:p>
          <a:p>
            <a:pPr algn="l" marL="535394" indent="-267697" lvl="1">
              <a:lnSpc>
                <a:spcPts val="4835"/>
              </a:lnSpc>
              <a:buFont typeface="Arial"/>
              <a:buChar char="•"/>
            </a:pPr>
            <a:r>
              <a:rPr lang="en-US" sz="2479">
                <a:solidFill>
                  <a:srgbClr val="FFFFFF"/>
                </a:solidFill>
                <a:latin typeface="DM Sans"/>
                <a:ea typeface="DM Sans"/>
                <a:cs typeface="DM Sans"/>
                <a:sym typeface="DM Sans"/>
              </a:rPr>
              <a:t>● Attack category : Type of registered cybersecurity attack</a:t>
            </a:r>
          </a:p>
          <a:p>
            <a:pPr algn="l" marL="535394" indent="-267697" lvl="1">
              <a:lnSpc>
                <a:spcPts val="4835"/>
              </a:lnSpc>
              <a:buFont typeface="Arial"/>
              <a:buChar char="•"/>
            </a:pPr>
            <a:r>
              <a:rPr lang="en-US" sz="2479">
                <a:solidFill>
                  <a:srgbClr val="FFFFFF"/>
                </a:solidFill>
                <a:latin typeface="DM Sans"/>
                <a:ea typeface="DM Sans"/>
                <a:cs typeface="DM Sans"/>
                <a:sym typeface="DM Sans"/>
              </a:rPr>
              <a:t>● Attack subcategory: A subcategory of the type of cybersecurity attack registered</a:t>
            </a:r>
          </a:p>
          <a:p>
            <a:pPr algn="l" marL="535394" indent="-267697" lvl="1">
              <a:lnSpc>
                <a:spcPts val="4835"/>
              </a:lnSpc>
              <a:buFont typeface="Arial"/>
              <a:buChar char="•"/>
            </a:pPr>
            <a:r>
              <a:rPr lang="en-US" sz="2479">
                <a:solidFill>
                  <a:srgbClr val="FFFFFF"/>
                </a:solidFill>
                <a:latin typeface="DM Sans"/>
                <a:ea typeface="DM Sans"/>
                <a:cs typeface="DM Sans"/>
                <a:sym typeface="DM Sans"/>
              </a:rPr>
              <a:t>● Attack Name: The technical name for the cybersecurity attack</a:t>
            </a:r>
          </a:p>
          <a:p>
            <a:pPr algn="l" marL="535394" indent="-267697" lvl="1">
              <a:lnSpc>
                <a:spcPts val="4835"/>
              </a:lnSpc>
              <a:buFont typeface="Arial"/>
              <a:buChar char="•"/>
            </a:pPr>
            <a:r>
              <a:rPr lang="en-US" sz="2479">
                <a:solidFill>
                  <a:srgbClr val="FFFFFF"/>
                </a:solidFill>
                <a:latin typeface="DM Sans"/>
                <a:ea typeface="DM Sans"/>
                <a:cs typeface="DM Sans"/>
                <a:sym typeface="DM Sans"/>
              </a:rPr>
              <a:t>● Time: Start and end date of the attack in timestamp format</a:t>
            </a:r>
          </a:p>
          <a:p>
            <a:pPr algn="l" marL="535394" indent="-267697" lvl="1">
              <a:lnSpc>
                <a:spcPts val="4835"/>
              </a:lnSpc>
              <a:buFont typeface="Arial"/>
              <a:buChar char="•"/>
            </a:pPr>
            <a:r>
              <a:rPr lang="en-US" sz="2479">
                <a:solidFill>
                  <a:srgbClr val="FFFFFF"/>
                </a:solidFill>
                <a:latin typeface="DM Sans"/>
                <a:ea typeface="DM Sans"/>
                <a:cs typeface="DM Sans"/>
                <a:sym typeface="DM Sans"/>
              </a:rPr>
              <a:t>● Protocol: The protocol used for the attack.</a:t>
            </a:r>
          </a:p>
          <a:p>
            <a:pPr algn="l" marL="535394" indent="-267697" lvl="1">
              <a:lnSpc>
                <a:spcPts val="4835"/>
              </a:lnSpc>
              <a:buFont typeface="Arial"/>
              <a:buChar char="•"/>
            </a:pPr>
            <a:r>
              <a:rPr lang="en-US" sz="2479">
                <a:solidFill>
                  <a:srgbClr val="FFFFFF"/>
                </a:solidFill>
                <a:latin typeface="DM Sans"/>
                <a:ea typeface="DM Sans"/>
                <a:cs typeface="DM Sans"/>
                <a:sym typeface="DM Sans"/>
              </a:rPr>
              <a:t>● Source IP: IPv4 address where the attack came from.</a:t>
            </a:r>
          </a:p>
          <a:p>
            <a:pPr algn="l" marL="535394" indent="-267697" lvl="1">
              <a:lnSpc>
                <a:spcPts val="4835"/>
              </a:lnSpc>
              <a:buFont typeface="Arial"/>
              <a:buChar char="•"/>
            </a:pPr>
            <a:r>
              <a:rPr lang="en-US" sz="2479">
                <a:solidFill>
                  <a:srgbClr val="FFFFFF"/>
                </a:solidFill>
                <a:latin typeface="DM Sans"/>
                <a:ea typeface="DM Sans"/>
                <a:cs typeface="DM Sans"/>
                <a:sym typeface="DM Sans"/>
              </a:rPr>
              <a:t>● Source Port: The logical port where the attack came from.</a:t>
            </a:r>
          </a:p>
          <a:p>
            <a:pPr algn="l" marL="535394" indent="-267697" lvl="1">
              <a:lnSpc>
                <a:spcPts val="4835"/>
              </a:lnSpc>
              <a:buFont typeface="Arial"/>
              <a:buChar char="•"/>
            </a:pPr>
            <a:r>
              <a:rPr lang="en-US" sz="2479">
                <a:solidFill>
                  <a:srgbClr val="FFFFFF"/>
                </a:solidFill>
                <a:latin typeface="DM Sans"/>
                <a:ea typeface="DM Sans"/>
                <a:cs typeface="DM Sans"/>
                <a:sym typeface="DM Sans"/>
              </a:rPr>
              <a:t>● Destination IP: Destination IPv4 address.</a:t>
            </a:r>
          </a:p>
          <a:p>
            <a:pPr algn="l" marL="535394" indent="-267697" lvl="1">
              <a:lnSpc>
                <a:spcPts val="4835"/>
              </a:lnSpc>
              <a:buFont typeface="Arial"/>
              <a:buChar char="•"/>
            </a:pPr>
            <a:r>
              <a:rPr lang="en-US" sz="2479">
                <a:solidFill>
                  <a:srgbClr val="FFFFFF"/>
                </a:solidFill>
                <a:latin typeface="DM Sans"/>
                <a:ea typeface="DM Sans"/>
                <a:cs typeface="DM Sans"/>
                <a:sym typeface="DM Sans"/>
              </a:rPr>
              <a:t>● Destination Port: Logical destination port</a:t>
            </a:r>
          </a:p>
          <a:p>
            <a:pPr algn="l">
              <a:lnSpc>
                <a:spcPts val="4835"/>
              </a:lnSpc>
            </a:pP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422618" y="4729100"/>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7255937" y="2015605"/>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4575924" y="7829493"/>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5556562" y="6274460"/>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TextBox 10" id="10"/>
          <p:cNvSpPr txBox="true"/>
          <p:nvPr/>
        </p:nvSpPr>
        <p:spPr>
          <a:xfrm rot="0">
            <a:off x="720497" y="720486"/>
            <a:ext cx="15834225" cy="971550"/>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DATA LOADING AND PREPROCESSING</a:t>
            </a:r>
          </a:p>
        </p:txBody>
      </p:sp>
      <p:sp>
        <p:nvSpPr>
          <p:cNvPr name="Freeform 11" id="11"/>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7997307" y="3311861"/>
            <a:ext cx="1418731" cy="698307"/>
          </a:xfrm>
          <a:prstGeom prst="rect">
            <a:avLst/>
          </a:prstGeom>
        </p:spPr>
        <p:txBody>
          <a:bodyPr anchor="t" rtlCol="false" tIns="0" lIns="0" bIns="0" rIns="0">
            <a:spAutoFit/>
          </a:bodyPr>
          <a:lstStyle/>
          <a:p>
            <a:pPr algn="ctr">
              <a:lnSpc>
                <a:spcPts val="2707"/>
              </a:lnSpc>
              <a:spcBef>
                <a:spcPct val="0"/>
              </a:spcBef>
            </a:pPr>
            <a:r>
              <a:rPr lang="en-US" b="true" sz="2255">
                <a:solidFill>
                  <a:srgbClr val="000000"/>
                </a:solidFill>
                <a:latin typeface="Now Bold"/>
                <a:ea typeface="Now Bold"/>
                <a:cs typeface="Now Bold"/>
                <a:sym typeface="Now Bold"/>
              </a:rPr>
              <a:t>Data</a:t>
            </a:r>
          </a:p>
          <a:p>
            <a:pPr algn="ctr">
              <a:lnSpc>
                <a:spcPts val="2707"/>
              </a:lnSpc>
              <a:spcBef>
                <a:spcPct val="0"/>
              </a:spcBef>
            </a:pPr>
            <a:r>
              <a:rPr lang="en-US" b="true" sz="2255">
                <a:solidFill>
                  <a:srgbClr val="000000"/>
                </a:solidFill>
                <a:latin typeface="Now Bold"/>
                <a:ea typeface="Now Bold"/>
                <a:cs typeface="Now Bold"/>
                <a:sym typeface="Now Bold"/>
              </a:rPr>
              <a:t> Cleaning</a:t>
            </a:r>
          </a:p>
        </p:txBody>
      </p:sp>
      <p:sp>
        <p:nvSpPr>
          <p:cNvPr name="TextBox 13" id="13"/>
          <p:cNvSpPr txBox="true"/>
          <p:nvPr/>
        </p:nvSpPr>
        <p:spPr>
          <a:xfrm rot="0">
            <a:off x="7206795" y="5061803"/>
            <a:ext cx="2968281" cy="694963"/>
          </a:xfrm>
          <a:prstGeom prst="rect">
            <a:avLst/>
          </a:prstGeom>
        </p:spPr>
        <p:txBody>
          <a:bodyPr anchor="t" rtlCol="false" tIns="0" lIns="0" bIns="0" rIns="0">
            <a:spAutoFit/>
          </a:bodyPr>
          <a:lstStyle/>
          <a:p>
            <a:pPr algn="ctr">
              <a:lnSpc>
                <a:spcPts val="2707"/>
              </a:lnSpc>
              <a:spcBef>
                <a:spcPct val="0"/>
              </a:spcBef>
            </a:pPr>
          </a:p>
          <a:p>
            <a:pPr algn="ctr">
              <a:lnSpc>
                <a:spcPts val="2707"/>
              </a:lnSpc>
              <a:spcBef>
                <a:spcPct val="0"/>
              </a:spcBef>
            </a:pPr>
            <a:r>
              <a:rPr lang="en-US" b="true" sz="2255">
                <a:solidFill>
                  <a:srgbClr val="000000"/>
                </a:solidFill>
                <a:latin typeface="Now Bold"/>
                <a:ea typeface="Now Bold"/>
                <a:cs typeface="Now Bold"/>
                <a:sym typeface="Now Bold"/>
              </a:rPr>
              <a:t>Removed Duplicates</a:t>
            </a:r>
          </a:p>
        </p:txBody>
      </p:sp>
      <p:sp>
        <p:nvSpPr>
          <p:cNvPr name="TextBox 14" id="14"/>
          <p:cNvSpPr txBox="true"/>
          <p:nvPr/>
        </p:nvSpPr>
        <p:spPr>
          <a:xfrm rot="0">
            <a:off x="7200901" y="6804781"/>
            <a:ext cx="3259749" cy="698307"/>
          </a:xfrm>
          <a:prstGeom prst="rect">
            <a:avLst/>
          </a:prstGeom>
        </p:spPr>
        <p:txBody>
          <a:bodyPr anchor="t" rtlCol="false" tIns="0" lIns="0" bIns="0" rIns="0">
            <a:spAutoFit/>
          </a:bodyPr>
          <a:lstStyle/>
          <a:p>
            <a:pPr algn="ctr">
              <a:lnSpc>
                <a:spcPts val="2707"/>
              </a:lnSpc>
            </a:pPr>
            <a:r>
              <a:rPr lang="en-US" sz="2255" b="true">
                <a:solidFill>
                  <a:srgbClr val="000000"/>
                </a:solidFill>
                <a:latin typeface="Now Bold"/>
                <a:ea typeface="Now Bold"/>
                <a:cs typeface="Now Bold"/>
                <a:sym typeface="Now Bold"/>
              </a:rPr>
              <a:t>Invalid Port Filtering &amp;</a:t>
            </a:r>
          </a:p>
          <a:p>
            <a:pPr algn="ctr">
              <a:lnSpc>
                <a:spcPts val="2707"/>
              </a:lnSpc>
              <a:spcBef>
                <a:spcPct val="0"/>
              </a:spcBef>
            </a:pPr>
            <a:r>
              <a:rPr lang="en-US" b="true" sz="2255">
                <a:solidFill>
                  <a:srgbClr val="000000"/>
                </a:solidFill>
                <a:latin typeface="Now Bold"/>
                <a:ea typeface="Now Bold"/>
                <a:cs typeface="Now Bold"/>
                <a:sym typeface="Now Bold"/>
              </a:rPr>
              <a:t> Standardization:</a:t>
            </a:r>
          </a:p>
        </p:txBody>
      </p:sp>
      <p:sp>
        <p:nvSpPr>
          <p:cNvPr name="TextBox 15" id="15"/>
          <p:cNvSpPr txBox="true"/>
          <p:nvPr/>
        </p:nvSpPr>
        <p:spPr>
          <a:xfrm rot="0">
            <a:off x="7218837" y="8403393"/>
            <a:ext cx="2944197" cy="353916"/>
          </a:xfrm>
          <a:prstGeom prst="rect">
            <a:avLst/>
          </a:prstGeom>
        </p:spPr>
        <p:txBody>
          <a:bodyPr anchor="t" rtlCol="false" tIns="0" lIns="0" bIns="0" rIns="0">
            <a:spAutoFit/>
          </a:bodyPr>
          <a:lstStyle/>
          <a:p>
            <a:pPr algn="ctr">
              <a:lnSpc>
                <a:spcPts val="2707"/>
              </a:lnSpc>
              <a:spcBef>
                <a:spcPct val="0"/>
              </a:spcBef>
            </a:pPr>
            <a:r>
              <a:rPr lang="en-US" b="true" sz="2255">
                <a:solidFill>
                  <a:srgbClr val="000000"/>
                </a:solidFill>
                <a:latin typeface="Now Bold"/>
                <a:ea typeface="Now Bold"/>
                <a:cs typeface="Now Bold"/>
                <a:sym typeface="Now Bold"/>
              </a:rPr>
              <a:t>Feature Engineering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694429" y="3237690"/>
            <a:ext cx="2769297" cy="2611562"/>
            <a:chOff x="0" y="0"/>
            <a:chExt cx="2679840" cy="2527200"/>
          </a:xfrm>
        </p:grpSpPr>
        <p:sp>
          <p:nvSpPr>
            <p:cNvPr name="Freeform 3" id="3"/>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sp>
        <p:nvSpPr>
          <p:cNvPr name="Freeform 4" id="4"/>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20497" y="720486"/>
            <a:ext cx="15834225" cy="971550"/>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DATA LOADING AND PREPROCESSING</a:t>
            </a:r>
          </a:p>
        </p:txBody>
      </p:sp>
      <p:sp>
        <p:nvSpPr>
          <p:cNvPr name="TextBox 8" id="8"/>
          <p:cNvSpPr txBox="true"/>
          <p:nvPr/>
        </p:nvSpPr>
        <p:spPr>
          <a:xfrm rot="0">
            <a:off x="325435" y="2255333"/>
            <a:ext cx="8678831" cy="42826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Data Cleaning:</a:t>
            </a:r>
          </a:p>
        </p:txBody>
      </p:sp>
      <p:sp>
        <p:nvSpPr>
          <p:cNvPr name="Freeform 9" id="9"/>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96623" y="2961465"/>
            <a:ext cx="10416132" cy="7429825"/>
          </a:xfrm>
          <a:prstGeom prst="rect">
            <a:avLst/>
          </a:prstGeom>
        </p:spPr>
        <p:txBody>
          <a:bodyPr anchor="t" rtlCol="false" tIns="0" lIns="0" bIns="0" rIns="0">
            <a:spAutoFit/>
          </a:bodyPr>
          <a:lstStyle/>
          <a:p>
            <a:pPr algn="l" marL="543927" indent="-271964" lvl="1">
              <a:lnSpc>
                <a:spcPts val="5945"/>
              </a:lnSpc>
              <a:buFont typeface="Arial"/>
              <a:buChar char="•"/>
            </a:pPr>
            <a:r>
              <a:rPr lang="en-US" sz="2519">
                <a:solidFill>
                  <a:srgbClr val="FFFFFF"/>
                </a:solidFill>
                <a:latin typeface="Now"/>
                <a:ea typeface="Now"/>
                <a:cs typeface="Now"/>
                <a:sym typeface="Now"/>
              </a:rPr>
              <a:t>Created a backup of the original dataset (df_before_cleaning) for reference.</a:t>
            </a:r>
          </a:p>
          <a:p>
            <a:pPr algn="l" marL="543927" indent="-271964" lvl="1">
              <a:lnSpc>
                <a:spcPts val="5945"/>
              </a:lnSpc>
              <a:buFont typeface="Arial"/>
              <a:buChar char="•"/>
            </a:pPr>
            <a:r>
              <a:rPr lang="en-US" sz="2519">
                <a:solidFill>
                  <a:srgbClr val="FFFFFF"/>
                </a:solidFill>
                <a:latin typeface="Now"/>
                <a:ea typeface="Now"/>
                <a:cs typeface="Now"/>
                <a:sym typeface="Now"/>
              </a:rPr>
              <a:t>Split the Time column into Start time and End time and dropped unnecessary columns like Time.</a:t>
            </a:r>
          </a:p>
          <a:p>
            <a:pPr algn="l" marL="543927" indent="-271964" lvl="1">
              <a:lnSpc>
                <a:spcPts val="5945"/>
              </a:lnSpc>
              <a:buFont typeface="Arial"/>
              <a:buChar char="•"/>
            </a:pPr>
            <a:r>
              <a:rPr lang="en-US" sz="2519">
                <a:solidFill>
                  <a:srgbClr val="FFFFFF"/>
                </a:solidFill>
                <a:latin typeface="Now"/>
                <a:ea typeface="Now"/>
                <a:cs typeface="Now"/>
                <a:sym typeface="Now"/>
              </a:rPr>
              <a:t>Addressed missing values:</a:t>
            </a:r>
          </a:p>
          <a:p>
            <a:pPr algn="l" marL="543927" indent="-271964" lvl="1">
              <a:lnSpc>
                <a:spcPts val="5945"/>
              </a:lnSpc>
              <a:buFont typeface="Arial"/>
              <a:buChar char="•"/>
            </a:pPr>
            <a:r>
              <a:rPr lang="en-US" sz="2519">
                <a:solidFill>
                  <a:srgbClr val="FFFFFF"/>
                </a:solidFill>
                <a:latin typeface="Now"/>
                <a:ea typeface="Now"/>
                <a:cs typeface="Now"/>
                <a:sym typeface="Now"/>
              </a:rPr>
              <a:t>Replaced null values in Attacksubcategory with "NotRegistered".</a:t>
            </a:r>
          </a:p>
          <a:p>
            <a:pPr algn="l" marL="543927" indent="-271964" lvl="1">
              <a:lnSpc>
                <a:spcPts val="5945"/>
              </a:lnSpc>
              <a:buFont typeface="Arial"/>
              <a:buChar char="•"/>
            </a:pPr>
            <a:r>
              <a:rPr lang="en-US" sz="2519">
                <a:solidFill>
                  <a:srgbClr val="FFFFFF"/>
                </a:solidFill>
                <a:latin typeface="Now"/>
                <a:ea typeface="Now"/>
                <a:cs typeface="Now"/>
                <a:sym typeface="Now"/>
              </a:rPr>
              <a:t>Analyzed the AttackReference column and found Reconnaissance attacks had the most null values (90.11%).</a:t>
            </a:r>
          </a:p>
          <a:p>
            <a:pPr algn="l">
              <a:lnSpc>
                <a:spcPts val="5945"/>
              </a:lnSpc>
            </a:pPr>
          </a:p>
        </p:txBody>
      </p:sp>
      <p:sp>
        <p:nvSpPr>
          <p:cNvPr name="TextBox 11" id="11"/>
          <p:cNvSpPr txBox="true"/>
          <p:nvPr/>
        </p:nvSpPr>
        <p:spPr>
          <a:xfrm rot="0">
            <a:off x="13993370" y="4543471"/>
            <a:ext cx="2021975" cy="842126"/>
          </a:xfrm>
          <a:prstGeom prst="rect">
            <a:avLst/>
          </a:prstGeom>
        </p:spPr>
        <p:txBody>
          <a:bodyPr anchor="t" rtlCol="false" tIns="0" lIns="0" bIns="0" rIns="0">
            <a:spAutoFit/>
          </a:bodyPr>
          <a:lstStyle/>
          <a:p>
            <a:pPr algn="ctr">
              <a:lnSpc>
                <a:spcPts val="3309"/>
              </a:lnSpc>
              <a:spcBef>
                <a:spcPct val="0"/>
              </a:spcBef>
            </a:pPr>
            <a:r>
              <a:rPr lang="en-US" b="true" sz="2758">
                <a:solidFill>
                  <a:srgbClr val="000000"/>
                </a:solidFill>
                <a:latin typeface="Now Bold"/>
                <a:ea typeface="Now Bold"/>
                <a:cs typeface="Now Bold"/>
                <a:sym typeface="Now Bold"/>
              </a:rPr>
              <a:t>Data Cleaning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694429" y="3237690"/>
            <a:ext cx="2769297" cy="2611562"/>
            <a:chOff x="0" y="0"/>
            <a:chExt cx="2679840" cy="2527200"/>
          </a:xfrm>
        </p:grpSpPr>
        <p:sp>
          <p:nvSpPr>
            <p:cNvPr name="Freeform 3" id="3"/>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sp>
        <p:nvSpPr>
          <p:cNvPr name="Freeform 4" id="4"/>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128542" y="2963236"/>
            <a:ext cx="11301259" cy="5509364"/>
          </a:xfrm>
          <a:custGeom>
            <a:avLst/>
            <a:gdLst/>
            <a:ahLst/>
            <a:cxnLst/>
            <a:rect r="r" b="b" t="t" l="l"/>
            <a:pathLst>
              <a:path h="5509364" w="11301259">
                <a:moveTo>
                  <a:pt x="0" y="0"/>
                </a:moveTo>
                <a:lnTo>
                  <a:pt x="11301259" y="0"/>
                </a:lnTo>
                <a:lnTo>
                  <a:pt x="11301259" y="5509363"/>
                </a:lnTo>
                <a:lnTo>
                  <a:pt x="0" y="5509363"/>
                </a:lnTo>
                <a:lnTo>
                  <a:pt x="0" y="0"/>
                </a:lnTo>
                <a:close/>
              </a:path>
            </a:pathLst>
          </a:custGeom>
          <a:blipFill>
            <a:blip r:embed="rId10"/>
            <a:stretch>
              <a:fillRect l="0" t="0" r="0" b="0"/>
            </a:stretch>
          </a:blipFill>
        </p:spPr>
      </p:sp>
      <p:sp>
        <p:nvSpPr>
          <p:cNvPr name="TextBox 9" id="9"/>
          <p:cNvSpPr txBox="true"/>
          <p:nvPr/>
        </p:nvSpPr>
        <p:spPr>
          <a:xfrm rot="0">
            <a:off x="720497" y="720486"/>
            <a:ext cx="15834225" cy="971550"/>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DATA LOADING AND PREPROCESSING</a:t>
            </a:r>
          </a:p>
        </p:txBody>
      </p:sp>
      <p:sp>
        <p:nvSpPr>
          <p:cNvPr name="TextBox 10" id="10"/>
          <p:cNvSpPr txBox="true"/>
          <p:nvPr/>
        </p:nvSpPr>
        <p:spPr>
          <a:xfrm rot="0">
            <a:off x="325435" y="2255333"/>
            <a:ext cx="8678831" cy="42826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Data Cleaning:</a:t>
            </a:r>
          </a:p>
        </p:txBody>
      </p:sp>
      <p:sp>
        <p:nvSpPr>
          <p:cNvPr name="TextBox 11" id="11"/>
          <p:cNvSpPr txBox="true"/>
          <p:nvPr/>
        </p:nvSpPr>
        <p:spPr>
          <a:xfrm rot="0">
            <a:off x="13993370" y="4543471"/>
            <a:ext cx="2021975" cy="842126"/>
          </a:xfrm>
          <a:prstGeom prst="rect">
            <a:avLst/>
          </a:prstGeom>
        </p:spPr>
        <p:txBody>
          <a:bodyPr anchor="t" rtlCol="false" tIns="0" lIns="0" bIns="0" rIns="0">
            <a:spAutoFit/>
          </a:bodyPr>
          <a:lstStyle/>
          <a:p>
            <a:pPr algn="ctr">
              <a:lnSpc>
                <a:spcPts val="3309"/>
              </a:lnSpc>
              <a:spcBef>
                <a:spcPct val="0"/>
              </a:spcBef>
            </a:pPr>
            <a:r>
              <a:rPr lang="en-US" b="true" sz="2758">
                <a:solidFill>
                  <a:srgbClr val="000000"/>
                </a:solidFill>
                <a:latin typeface="Now Bold"/>
                <a:ea typeface="Now Bold"/>
                <a:cs typeface="Now Bold"/>
                <a:sym typeface="Now Bold"/>
              </a:rPr>
              <a:t>Data Cleaning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1419225"/>
          </a:xfrm>
          <a:prstGeom prst="rect">
            <a:avLst/>
          </a:prstGeom>
        </p:spPr>
        <p:txBody>
          <a:bodyPr anchor="t" rtlCol="false" tIns="0" lIns="0" bIns="0" rIns="0">
            <a:spAutoFit/>
          </a:bodyPr>
          <a:lstStyle/>
          <a:p>
            <a:pPr algn="ctr">
              <a:lnSpc>
                <a:spcPts val="5687"/>
              </a:lnSpc>
            </a:pPr>
            <a:r>
              <a:rPr lang="en-US" sz="4739">
                <a:solidFill>
                  <a:srgbClr val="FFFFFF"/>
                </a:solidFill>
                <a:latin typeface="Now"/>
                <a:ea typeface="Now"/>
                <a:cs typeface="Now"/>
                <a:sym typeface="Now"/>
              </a:rPr>
              <a:t>REMOVED DUPLICATES</a:t>
            </a:r>
          </a:p>
          <a:p>
            <a:pPr algn="ctr" marL="0" indent="0" lvl="0">
              <a:lnSpc>
                <a:spcPts val="5687"/>
              </a:lnSpc>
              <a:spcBef>
                <a:spcPct val="0"/>
              </a:spcBef>
            </a:pPr>
          </a:p>
        </p:txBody>
      </p:sp>
      <p:sp>
        <p:nvSpPr>
          <p:cNvPr name="TextBox 7" id="7"/>
          <p:cNvSpPr txBox="true"/>
          <p:nvPr/>
        </p:nvSpPr>
        <p:spPr>
          <a:xfrm rot="0">
            <a:off x="5836231" y="5201525"/>
            <a:ext cx="6902620" cy="771890"/>
          </a:xfrm>
          <a:prstGeom prst="rect">
            <a:avLst/>
          </a:prstGeom>
        </p:spPr>
        <p:txBody>
          <a:bodyPr anchor="t" rtlCol="false" tIns="0" lIns="0" bIns="0" rIns="0">
            <a:spAutoFit/>
          </a:bodyPr>
          <a:lstStyle/>
          <a:p>
            <a:pPr algn="ctr">
              <a:lnSpc>
                <a:spcPts val="3057"/>
              </a:lnSpc>
            </a:pPr>
            <a:r>
              <a:rPr lang="en-US" sz="2215">
                <a:solidFill>
                  <a:srgbClr val="FFFFFF"/>
                </a:solidFill>
                <a:latin typeface="DM Sans"/>
                <a:ea typeface="DM Sans"/>
                <a:cs typeface="DM Sans"/>
                <a:sym typeface="DM Sans"/>
              </a:rPr>
              <a:t>Identified and removed 6 duplicate rows.</a:t>
            </a:r>
          </a:p>
          <a:p>
            <a:pPr algn="ctr" marL="0" indent="0" lvl="0">
              <a:lnSpc>
                <a:spcPts val="3057"/>
              </a:lnSpc>
              <a:spcBef>
                <a:spcPct val="0"/>
              </a:spcBef>
            </a:pPr>
          </a:p>
        </p:txBody>
      </p:sp>
      <p:grpSp>
        <p:nvGrpSpPr>
          <p:cNvPr name="Group 8" id="8"/>
          <p:cNvGrpSpPr/>
          <p:nvPr/>
        </p:nvGrpSpPr>
        <p:grpSpPr>
          <a:xfrm rot="0">
            <a:off x="7071061" y="7030975"/>
            <a:ext cx="4432959" cy="1427059"/>
            <a:chOff x="0" y="0"/>
            <a:chExt cx="4289760" cy="1380960"/>
          </a:xfrm>
        </p:grpSpPr>
        <p:sp>
          <p:nvSpPr>
            <p:cNvPr name="Freeform 9" id="9"/>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sp>
        <p:nvSpPr>
          <p:cNvPr name="TextBox 10" id="10"/>
          <p:cNvSpPr txBox="true"/>
          <p:nvPr/>
        </p:nvSpPr>
        <p:spPr>
          <a:xfrm rot="0">
            <a:off x="7855238" y="7363678"/>
            <a:ext cx="2968281" cy="694963"/>
          </a:xfrm>
          <a:prstGeom prst="rect">
            <a:avLst/>
          </a:prstGeom>
        </p:spPr>
        <p:txBody>
          <a:bodyPr anchor="t" rtlCol="false" tIns="0" lIns="0" bIns="0" rIns="0">
            <a:spAutoFit/>
          </a:bodyPr>
          <a:lstStyle/>
          <a:p>
            <a:pPr algn="ctr">
              <a:lnSpc>
                <a:spcPts val="2707"/>
              </a:lnSpc>
              <a:spcBef>
                <a:spcPct val="0"/>
              </a:spcBef>
            </a:pPr>
          </a:p>
          <a:p>
            <a:pPr algn="ctr">
              <a:lnSpc>
                <a:spcPts val="2707"/>
              </a:lnSpc>
              <a:spcBef>
                <a:spcPct val="0"/>
              </a:spcBef>
            </a:pPr>
            <a:r>
              <a:rPr lang="en-US" b="true" sz="2255">
                <a:solidFill>
                  <a:srgbClr val="000000"/>
                </a:solidFill>
                <a:latin typeface="Now Bold"/>
                <a:ea typeface="Now Bold"/>
                <a:cs typeface="Now Bold"/>
                <a:sym typeface="Now Bold"/>
              </a:rPr>
              <a:t>Removed Duplicates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8272619" cy="2903878"/>
          </a:xfrm>
          <a:prstGeom prst="rect">
            <a:avLst/>
          </a:prstGeom>
        </p:spPr>
        <p:txBody>
          <a:bodyPr anchor="t" rtlCol="false" tIns="0" lIns="0" bIns="0" rIns="0">
            <a:spAutoFit/>
          </a:bodyPr>
          <a:lstStyle/>
          <a:p>
            <a:pPr algn="l">
              <a:lnSpc>
                <a:spcPts val="7711"/>
              </a:lnSpc>
            </a:pPr>
            <a:r>
              <a:rPr lang="en-US" sz="6426">
                <a:solidFill>
                  <a:srgbClr val="56AEFF"/>
                </a:solidFill>
                <a:latin typeface="Now"/>
                <a:ea typeface="Now"/>
                <a:cs typeface="Now"/>
                <a:sym typeface="Now"/>
              </a:rPr>
              <a:t>Invalid Port Filtering</a:t>
            </a:r>
          </a:p>
          <a:p>
            <a:pPr algn="l">
              <a:lnSpc>
                <a:spcPts val="7711"/>
              </a:lnSpc>
            </a:pPr>
          </a:p>
          <a:p>
            <a:pPr algn="l" marL="0" indent="0" lvl="0">
              <a:lnSpc>
                <a:spcPts val="7711"/>
              </a:lnSpc>
              <a:spcBef>
                <a:spcPct val="0"/>
              </a:spcBef>
            </a:pP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418489"/>
            <a:ext cx="14336650" cy="1163972"/>
          </a:xfrm>
          <a:prstGeom prst="rect">
            <a:avLst/>
          </a:prstGeom>
        </p:spPr>
        <p:txBody>
          <a:bodyPr anchor="t" rtlCol="false" tIns="0" lIns="0" bIns="0" rIns="0">
            <a:spAutoFit/>
          </a:bodyPr>
          <a:lstStyle/>
          <a:p>
            <a:pPr algn="l" marL="535394" indent="-267697" lvl="1">
              <a:lnSpc>
                <a:spcPts val="4835"/>
              </a:lnSpc>
              <a:buFont typeface="Arial"/>
              <a:buChar char="•"/>
            </a:pPr>
            <a:r>
              <a:rPr lang="en-US" sz="2479">
                <a:solidFill>
                  <a:srgbClr val="FFFFFF"/>
                </a:solidFill>
                <a:latin typeface="DM Sans"/>
                <a:ea typeface="DM Sans"/>
                <a:cs typeface="DM Sans"/>
                <a:sym typeface="DM Sans"/>
              </a:rPr>
              <a:t>Filtered out rows where SourcePort or DestinationPort had values outside the valid range (0-65535).</a:t>
            </a: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59180" y="5258577"/>
            <a:ext cx="8272619" cy="1935918"/>
          </a:xfrm>
          <a:prstGeom prst="rect">
            <a:avLst/>
          </a:prstGeom>
        </p:spPr>
        <p:txBody>
          <a:bodyPr anchor="t" rtlCol="false" tIns="0" lIns="0" bIns="0" rIns="0">
            <a:spAutoFit/>
          </a:bodyPr>
          <a:lstStyle/>
          <a:p>
            <a:pPr algn="l">
              <a:lnSpc>
                <a:spcPts val="7711"/>
              </a:lnSpc>
            </a:pPr>
            <a:r>
              <a:rPr lang="en-US" sz="6426">
                <a:solidFill>
                  <a:srgbClr val="56AEFF"/>
                </a:solidFill>
                <a:latin typeface="Now"/>
                <a:ea typeface="Now"/>
                <a:cs typeface="Now"/>
                <a:sym typeface="Now"/>
              </a:rPr>
              <a:t>Standardization:</a:t>
            </a:r>
          </a:p>
          <a:p>
            <a:pPr algn="l" marL="0" indent="0" lvl="0">
              <a:lnSpc>
                <a:spcPts val="7711"/>
              </a:lnSpc>
              <a:spcBef>
                <a:spcPct val="0"/>
              </a:spcBef>
            </a:pPr>
          </a:p>
        </p:txBody>
      </p:sp>
      <p:sp>
        <p:nvSpPr>
          <p:cNvPr name="TextBox 7" id="7"/>
          <p:cNvSpPr txBox="true"/>
          <p:nvPr/>
        </p:nvSpPr>
        <p:spPr>
          <a:xfrm rot="0">
            <a:off x="1559180" y="6294107"/>
            <a:ext cx="13806169" cy="1116102"/>
          </a:xfrm>
          <a:prstGeom prst="rect">
            <a:avLst/>
          </a:prstGeom>
        </p:spPr>
        <p:txBody>
          <a:bodyPr anchor="t" rtlCol="false" tIns="0" lIns="0" bIns="0" rIns="0">
            <a:spAutoFit/>
          </a:bodyPr>
          <a:lstStyle/>
          <a:p>
            <a:pPr algn="l" marL="535431" indent="-267715" lvl="1">
              <a:lnSpc>
                <a:spcPts val="4612"/>
              </a:lnSpc>
              <a:buFont typeface="Arial"/>
              <a:buChar char="•"/>
            </a:pPr>
            <a:r>
              <a:rPr lang="en-US" sz="2479">
                <a:solidFill>
                  <a:srgbClr val="FFFFFF"/>
                </a:solidFill>
                <a:latin typeface="Now"/>
                <a:ea typeface="Now"/>
                <a:cs typeface="Now"/>
                <a:sym typeface="Now"/>
              </a:rPr>
              <a:t>Converted text in Protocol and Attackcategory columns to uppercase, and merged duplicate categories (e.g., Backdoors -&gt; Backdoor).</a:t>
            </a:r>
          </a:p>
        </p:txBody>
      </p:sp>
      <p:grpSp>
        <p:nvGrpSpPr>
          <p:cNvPr name="Group 8" id="8"/>
          <p:cNvGrpSpPr/>
          <p:nvPr/>
        </p:nvGrpSpPr>
        <p:grpSpPr>
          <a:xfrm rot="0">
            <a:off x="11091252" y="753743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TextBox 10" id="10"/>
          <p:cNvSpPr txBox="true"/>
          <p:nvPr/>
        </p:nvSpPr>
        <p:spPr>
          <a:xfrm rot="0">
            <a:off x="12735592" y="8067756"/>
            <a:ext cx="3259749" cy="698307"/>
          </a:xfrm>
          <a:prstGeom prst="rect">
            <a:avLst/>
          </a:prstGeom>
        </p:spPr>
        <p:txBody>
          <a:bodyPr anchor="t" rtlCol="false" tIns="0" lIns="0" bIns="0" rIns="0">
            <a:spAutoFit/>
          </a:bodyPr>
          <a:lstStyle/>
          <a:p>
            <a:pPr algn="ctr">
              <a:lnSpc>
                <a:spcPts val="2707"/>
              </a:lnSpc>
            </a:pPr>
            <a:r>
              <a:rPr lang="en-US" sz="2255" b="true">
                <a:solidFill>
                  <a:srgbClr val="000000"/>
                </a:solidFill>
                <a:latin typeface="Now Bold"/>
                <a:ea typeface="Now Bold"/>
                <a:cs typeface="Now Bold"/>
                <a:sym typeface="Now Bold"/>
              </a:rPr>
              <a:t>Invalid Port Filtering &amp;</a:t>
            </a:r>
          </a:p>
          <a:p>
            <a:pPr algn="ctr">
              <a:lnSpc>
                <a:spcPts val="2707"/>
              </a:lnSpc>
              <a:spcBef>
                <a:spcPct val="0"/>
              </a:spcBef>
            </a:pPr>
            <a:r>
              <a:rPr lang="en-US" b="true" sz="2255">
                <a:solidFill>
                  <a:srgbClr val="000000"/>
                </a:solidFill>
                <a:latin typeface="Now Bold"/>
                <a:ea typeface="Now Bold"/>
                <a:cs typeface="Now Bold"/>
                <a:sym typeface="Now Bold"/>
              </a:rPr>
              <a:t> Standardization: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DAGD8VBERWc</dc:identifier>
  <dcterms:modified xsi:type="dcterms:W3CDTF">2011-08-01T06:04:30Z</dcterms:modified>
  <cp:revision>1</cp:revision>
  <dc:title>Blue Dark Professional Geometric Business Project Presentation </dc:title>
</cp:coreProperties>
</file>